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8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4" r:id="rId13"/>
    <p:sldId id="26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9" r:id="rId51"/>
    <p:sldId id="310" r:id="rId52"/>
    <p:sldId id="311" r:id="rId53"/>
    <p:sldId id="312" r:id="rId54"/>
    <p:sldId id="313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8" r:id="rId87"/>
  </p:sldIdLst>
  <p:sldSz cx="9144000" cy="6858000" type="screen4x3"/>
  <p:notesSz cx="7315200" cy="96012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82" d="100"/>
          <a:sy n="82" d="100"/>
        </p:scale>
        <p:origin x="14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microsoft.com/office/2015/10/relationships/revisionInfo" Target="revisionInfo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 panose="02080604020202020204" charset="0"/>
              </a:rPr>
              <a:t>Click to edit the notes format</a:t>
            </a:r>
          </a:p>
        </p:txBody>
      </p:sp>
      <p:sp>
        <p:nvSpPr>
          <p:cNvPr id="199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</a:p>
        </p:txBody>
      </p:sp>
      <p:sp>
        <p:nvSpPr>
          <p:cNvPr id="200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</a:p>
        </p:txBody>
      </p:sp>
      <p:sp>
        <p:nvSpPr>
          <p:cNvPr id="201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</a:p>
        </p:txBody>
      </p:sp>
      <p:sp>
        <p:nvSpPr>
          <p:cNvPr id="202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2E0E5D4-ABF7-4CCD-8588-11EB8A06FC55}" type="slidenum">
              <a:rPr lang="en-US" sz="1400">
                <a:latin typeface="Times New Roman"/>
              </a:rPr>
              <a:t>‹#›</a:t>
            </a:fld>
            <a:endParaRPr lang="en-US" sz="140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227D15C-E5CD-4267-B3C7-707E9078161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608BEFB-EA7C-4307-8E6C-ECA634AA6BE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1E34F8-0347-4F9C-B2C8-AE63FCBCEA2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2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C557D878-6889-4F5D-9F63-DED23A159C1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2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D34B08D-3184-4A18-86B8-1391D2AC58C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3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9864E8A-214F-48D5-A1F9-CED850F1070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30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3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9857DF-F814-48F7-8895-589AA9FED0D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3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837D5EB-4808-43D1-925C-A3AC9C075147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3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A157884-7ED2-4335-998F-FB3675E4AA2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4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B9406E1-CF58-48E8-A8C9-6403AF428C18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4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97B7C9A-0921-4C05-B82C-5C7364DE7D4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5380F13-34D1-4845-9358-6AD2C33CB6E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4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1FC2BDA-36D4-4751-978C-2FDB19383B7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4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5A364DD-0F97-4EB3-811E-59942C01EA4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5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29C45E8-44F5-40D1-B8B2-D5F82317944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5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0B1870-05B9-4847-BE26-574175B359D1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5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CEF9EAB0-1CD3-4C72-BB2A-493920778AA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5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C76FD99-DEA3-406A-8A7E-251EE9BBC16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6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288BD36-F7EF-4C5C-8609-CD021D84C5A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6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304FA465-345A-4B60-ABDA-9D899D37B59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47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6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F5949276-8649-4366-96AA-4221ED8EB93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r>
              <a:rPr lang="en-US" sz="2000" strike="noStrike">
                <a:latin typeface="Arial" panose="02080604020202020204" charset="0"/>
              </a:rPr>
              <a:t>7:00 – 7:05</a:t>
            </a:r>
          </a:p>
        </p:txBody>
      </p:sp>
      <p:sp>
        <p:nvSpPr>
          <p:cNvPr id="66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D941DFFD-7895-4866-97CA-1B8261B566F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0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D358642-DBBD-4E58-ADF6-CFFDF5B161A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7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3EBEBB9D-F336-437B-BFD9-0D897742062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82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101D966-C47D-431D-A448-34067D7EECAB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10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2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36181BD-7019-4A8F-B138-A00C1B46FA5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4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7A17BFF1-7296-4352-9ADB-B7C39833220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6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8B5FFBE2-2522-4602-A922-768D0990E33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18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B337E3F-E829-452A-AD66-0849817EC6E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620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2339E79-7B96-46BF-8FC9-F77E06405F51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9" name="Picture 3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0" name="Picture 39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8" name="Picture 7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18" name="Picture 11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57" name="Picture 156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8" name="Picture 15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96" name="Picture 195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3"/>
          <p:cNvSpPr/>
          <p:nvPr/>
        </p:nvSpPr>
        <p:spPr>
          <a:xfrm>
            <a:off x="426960" y="3962520"/>
            <a:ext cx="35352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68760" tIns="34200" rIns="68760" bIns="34200" anchor="ctr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The Coding Bootcamp |</a:t>
            </a:r>
          </a:p>
        </p:txBody>
      </p:sp>
      <p:sp>
        <p:nvSpPr>
          <p:cNvPr id="4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2016 | Coding Boot Camp - All Rights Reserved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strike="noStrike">
                <a:solidFill>
                  <a:srgbClr val="FFFFFF"/>
                </a:solidFill>
                <a:latin typeface="Arial" panose="02080604020202020204" charset="0"/>
              </a:rPr>
              <a:t>Lesson Title</a:t>
            </a:r>
          </a:p>
        </p:txBody>
      </p:sp>
      <p:sp>
        <p:nvSpPr>
          <p:cNvPr id="6" name="PlaceHolder 6"/>
          <p:cNvSpPr>
            <a:spLocks noGrp="1"/>
          </p:cNvSpPr>
          <p:nvPr>
            <p:ph type="body"/>
          </p:nvPr>
        </p:nvSpPr>
        <p:spPr>
          <a:xfrm>
            <a:off x="3370320" y="4034880"/>
            <a:ext cx="2269800" cy="38052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Sixth Outline Level</a:t>
            </a:r>
          </a:p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Seventh Outline LevelMonth, Day, Year</a:t>
            </a:r>
          </a:p>
        </p:txBody>
      </p:sp>
      <p:sp>
        <p:nvSpPr>
          <p:cNvPr id="7" name="PlaceHolder 7"/>
          <p:cNvSpPr>
            <a:spLocks noGrp="1"/>
          </p:cNvSpPr>
          <p:nvPr>
            <p:ph type="body"/>
          </p:nvPr>
        </p:nvSpPr>
        <p:spPr>
          <a:xfrm>
            <a:off x="397080" y="2504160"/>
            <a:ext cx="2700000" cy="38052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Sixth Outline Level</a:t>
            </a:r>
          </a:p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Seventh Outline LevelDay X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Click to edit Master text styles</a:t>
            </a:r>
          </a:p>
        </p:txBody>
      </p:sp>
      <p:sp>
        <p:nvSpPr>
          <p:cNvPr id="43" name="CustomShape 3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2016 | Coding Boot Camp - All Rights Reserved</a:t>
            </a:r>
          </a:p>
        </p:txBody>
      </p:sp>
      <p:sp>
        <p:nvSpPr>
          <p:cNvPr id="44" name="Line 4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1425240" y="3852000"/>
            <a:ext cx="6457680" cy="548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8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2016 | Coding Boot Camp - All Rights Reserved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Section Title</a:t>
            </a: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</a:p>
          <a:p>
            <a:pPr lvl="1"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lvl="2"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lvl="3"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lvl="4"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trike="noStrike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8B8B8B"/>
                </a:solidFill>
                <a:latin typeface="Calibri"/>
              </a:rPr>
              <a:t>12/12/16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B7BDCEC0-8302-4690-9BDA-C370FB82CD8B}" type="slidenum">
              <a:rPr lang="en-US" sz="1200" strike="noStrike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strike="noStrike">
              <a:solidFill>
                <a:srgbClr val="8B8B8B"/>
              </a:solidFill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dt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strike="noStrike">
                <a:solidFill>
                  <a:srgbClr val="8B8B8B"/>
                </a:solidFill>
                <a:latin typeface="Calibri"/>
              </a:rPr>
              <a:t>12/12/16</a:t>
            </a:r>
          </a:p>
        </p:txBody>
      </p:sp>
      <p:sp>
        <p:nvSpPr>
          <p:cNvPr id="160" name="PlaceHolder 2"/>
          <p:cNvSpPr>
            <a:spLocks noGrp="1"/>
          </p:cNvSpPr>
          <p:nvPr>
            <p:ph type="ftr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161" name="PlaceHolder 3"/>
          <p:cNvSpPr>
            <a:spLocks noGrp="1"/>
          </p:cNvSpPr>
          <p:nvPr>
            <p:ph type="sldNum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FA331CE-30B9-4099-8484-50F68B5CB3E3}" type="slidenum">
              <a:rPr lang="en-US" sz="1200" strike="noStrike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strike="noStrike">
              <a:solidFill>
                <a:srgbClr val="8B8B8B"/>
              </a:solidFill>
              <a:latin typeface="Calibri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>
                <a:latin typeface="Calibri"/>
              </a:rPr>
              <a:t>Click to edit the title text format</a:t>
            </a: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Behold Bootstrap!</a:t>
            </a:r>
          </a:p>
        </p:txBody>
      </p:sp>
      <p:sp>
        <p:nvSpPr>
          <p:cNvPr id="205" name="TextShape 3"/>
          <p:cNvSpPr txBox="1"/>
          <p:nvPr/>
        </p:nvSpPr>
        <p:spPr>
          <a:xfrm>
            <a:off x="397080" y="2504160"/>
            <a:ext cx="2700000" cy="380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Day </a:t>
            </a:r>
            <a:r>
              <a:rPr lang="x-none" alt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5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But Then Came Bootstrap…</a:t>
            </a:r>
          </a:p>
        </p:txBody>
      </p:sp>
      <p:pic>
        <p:nvPicPr>
          <p:cNvPr id="22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653760"/>
            <a:ext cx="9143640" cy="5610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Powered by Bootstrap</a:t>
            </a:r>
          </a:p>
        </p:txBody>
      </p:sp>
      <p:pic>
        <p:nvPicPr>
          <p:cNvPr id="229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-5760" y="1287000"/>
            <a:ext cx="9143640" cy="2269080"/>
          </a:xfrm>
          <a:prstGeom prst="rect">
            <a:avLst/>
          </a:prstGeom>
          <a:ln>
            <a:noFill/>
          </a:ln>
        </p:spPr>
      </p:pic>
      <p:sp>
        <p:nvSpPr>
          <p:cNvPr id="230" name="CustomShape 2"/>
          <p:cNvSpPr/>
          <p:nvPr/>
        </p:nvSpPr>
        <p:spPr>
          <a:xfrm>
            <a:off x="-152280" y="794880"/>
            <a:ext cx="362664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External CSS Link</a:t>
            </a:r>
          </a:p>
        </p:txBody>
      </p:sp>
      <p:pic>
        <p:nvPicPr>
          <p:cNvPr id="231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4296960"/>
            <a:ext cx="9155520" cy="1876320"/>
          </a:xfrm>
          <a:prstGeom prst="rect">
            <a:avLst/>
          </a:prstGeom>
          <a:ln>
            <a:noFill/>
          </a:ln>
        </p:spPr>
      </p:pic>
      <p:sp>
        <p:nvSpPr>
          <p:cNvPr id="232" name="CustomShape 3"/>
          <p:cNvSpPr/>
          <p:nvPr/>
        </p:nvSpPr>
        <p:spPr>
          <a:xfrm>
            <a:off x="-609480" y="3868560"/>
            <a:ext cx="7467120" cy="4932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300" b="1" strike="noStrike">
                <a:solidFill>
                  <a:srgbClr val="000000"/>
                </a:solidFill>
                <a:latin typeface="Arial" panose="02080604020202020204" charset="0"/>
              </a:rPr>
              <a:t>Pre-Defined CSS Class (ex: “Jumbotron”)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4400" y="660960"/>
            <a:ext cx="9129240" cy="5601960"/>
          </a:xfrm>
          <a:prstGeom prst="rect">
            <a:avLst/>
          </a:prstGeom>
          <a:ln>
            <a:noFill/>
          </a:ln>
        </p:spPr>
      </p:pic>
      <p:sp>
        <p:nvSpPr>
          <p:cNvPr id="23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Powered by Bootstrap</a:t>
            </a:r>
          </a:p>
        </p:txBody>
      </p:sp>
      <p:sp>
        <p:nvSpPr>
          <p:cNvPr id="235" name="CustomShape 2"/>
          <p:cNvSpPr/>
          <p:nvPr/>
        </p:nvSpPr>
        <p:spPr>
          <a:xfrm>
            <a:off x="6411960" y="3364560"/>
            <a:ext cx="2246040" cy="3646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FFFFFF"/>
                </a:solidFill>
                <a:latin typeface="Arial" panose="02080604020202020204" charset="0"/>
              </a:rPr>
              <a:t>class=“jumbotron”</a:t>
            </a:r>
          </a:p>
        </p:txBody>
      </p:sp>
      <p:sp>
        <p:nvSpPr>
          <p:cNvPr id="236" name="CustomShape 3"/>
          <p:cNvSpPr/>
          <p:nvPr/>
        </p:nvSpPr>
        <p:spPr>
          <a:xfrm>
            <a:off x="304920" y="1077840"/>
            <a:ext cx="8381520" cy="2666520"/>
          </a:xfrm>
          <a:prstGeom prst="rect">
            <a:avLst/>
          </a:prstGeom>
          <a:noFill/>
          <a:ln w="10152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Big Deal!!!</a:t>
            </a:r>
          </a:p>
        </p:txBody>
      </p:sp>
      <p:sp>
        <p:nvSpPr>
          <p:cNvPr id="238" name="CustomShape 2"/>
          <p:cNvSpPr/>
          <p:nvPr/>
        </p:nvSpPr>
        <p:spPr>
          <a:xfrm>
            <a:off x="304920" y="5029200"/>
            <a:ext cx="8521200" cy="1066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Bootstrap, </a:t>
            </a:r>
          </a:p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we have </a:t>
            </a:r>
            <a:r>
              <a:rPr lang="en-US" sz="3600" b="1" i="1" u="sng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PRE-DEFINED</a:t>
            </a: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 CSS Styles.</a:t>
            </a:r>
          </a:p>
        </p:txBody>
      </p:sp>
      <p:pic>
        <p:nvPicPr>
          <p:cNvPr id="239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660760" y="1066680"/>
            <a:ext cx="3809520" cy="380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Use Bootstrap?</a:t>
            </a:r>
          </a:p>
        </p:txBody>
      </p:sp>
      <p:pic>
        <p:nvPicPr>
          <p:cNvPr id="241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28600" y="744480"/>
            <a:ext cx="5466600" cy="545616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>
            <a:off x="5695560" y="1143000"/>
            <a:ext cx="329544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u="sng" strike="noStrike">
                <a:solidFill>
                  <a:srgbClr val="000000"/>
                </a:solidFill>
                <a:latin typeface="Arial" panose="02080604020202020204" charset="0"/>
              </a:rPr>
              <a:t>Reason #1: UI Kit</a:t>
            </a:r>
          </a:p>
          <a:p>
            <a:pPr>
              <a:lnSpc>
                <a:spcPct val="100000"/>
              </a:lnSpc>
            </a:pPr>
            <a:endParaRPr lang="en-US" sz="2400" b="1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Familiarize yourself with the UI features it offers via the documentation.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Use Bootstrap?</a:t>
            </a:r>
          </a:p>
        </p:txBody>
      </p:sp>
      <p:pic>
        <p:nvPicPr>
          <p:cNvPr id="244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33520" y="4114800"/>
            <a:ext cx="8191080" cy="1904760"/>
          </a:xfrm>
          <a:prstGeom prst="rect">
            <a:avLst/>
          </a:prstGeom>
          <a:ln>
            <a:noFill/>
          </a:ln>
        </p:spPr>
      </p:pic>
      <p:sp>
        <p:nvSpPr>
          <p:cNvPr id="245" name="CustomShape 2"/>
          <p:cNvSpPr/>
          <p:nvPr/>
        </p:nvSpPr>
        <p:spPr>
          <a:xfrm>
            <a:off x="457200" y="990720"/>
            <a:ext cx="8076960" cy="3047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Reason #2: Mobile Responsiveness</a:t>
            </a:r>
          </a:p>
          <a:p>
            <a:pPr>
              <a:lnSpc>
                <a:spcPct val="100000"/>
              </a:lnSpc>
            </a:pPr>
            <a:endParaRPr lang="en-US" sz="2200" b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One of the most compelling reasons to use Bootstrap is the default </a:t>
            </a:r>
            <a:r>
              <a:rPr lang="en-US" sz="2200" b="1" u="sng" strike="noStrike">
                <a:solidFill>
                  <a:srgbClr val="000000"/>
                </a:solidFill>
                <a:latin typeface="Arial" panose="02080604020202020204" charset="0"/>
              </a:rPr>
              <a:t>mobile-responsive </a:t>
            </a: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quality it provides.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47" name="CustomShape 2"/>
          <p:cNvSpPr/>
          <p:nvPr/>
        </p:nvSpPr>
        <p:spPr>
          <a:xfrm>
            <a:off x="304920" y="847800"/>
            <a:ext cx="8686440" cy="2529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Warmup Activity:</a:t>
            </a:r>
          </a:p>
          <a:p>
            <a:pPr>
              <a:lnSpc>
                <a:spcPct val="100000"/>
              </a:lnSpc>
            </a:pPr>
            <a:endParaRPr lang="en-US" sz="20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As a repeat of last class, quickly create an HTML web page.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add in a Bootstrap component of your choosing.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0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Hint: Copy the Bootstrap CSS link. Then copy the code from any Bootstrap element or CSS.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Next Phase Bootstrap</a:t>
            </a:r>
          </a:p>
        </p:txBody>
      </p:sp>
      <p:sp>
        <p:nvSpPr>
          <p:cNvPr id="249" name="CustomShape 2"/>
          <p:cNvSpPr/>
          <p:nvPr/>
        </p:nvSpPr>
        <p:spPr>
          <a:xfrm>
            <a:off x="304920" y="1905120"/>
            <a:ext cx="8534160" cy="2895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Last class, we focused on Bootstrap Components (like buttons and tables).</a:t>
            </a:r>
          </a:p>
          <a:p>
            <a:pPr>
              <a:lnSpc>
                <a:spcPct val="100000"/>
              </a:lnSpc>
            </a:pPr>
            <a:endParaRPr lang="en-US" sz="3600" b="1" i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Today we’ll be focused on using Bootstrap to build layouts.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Sketching / Grid Layouts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Take a Huge Breath…</a:t>
            </a:r>
          </a:p>
        </p:txBody>
      </p:sp>
      <p:pic>
        <p:nvPicPr>
          <p:cNvPr id="252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752480" y="890280"/>
            <a:ext cx="6019560" cy="542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15120"/>
            <a:ext cx="9137160" cy="6882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Importance of Sketches</a:t>
            </a:r>
          </a:p>
        </p:txBody>
      </p:sp>
      <p:pic>
        <p:nvPicPr>
          <p:cNvPr id="260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087520" y="1905120"/>
            <a:ext cx="3897360" cy="327636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457200" y="1295280"/>
            <a:ext cx="449532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Because every aspect of a site’s “look” is defined by HTML/CSS – it is crucial to have a detailed sketch going in.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Pay particular attention to the location of navigation bars, titles, headers, content, images, footers etc. 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When imagining alignments, in particular, be mindful of the </a:t>
            </a:r>
            <a:r>
              <a:rPr lang="en-US" sz="2400" b="1" i="1" u="sng" strike="noStrike">
                <a:solidFill>
                  <a:srgbClr val="000000"/>
                </a:solidFill>
                <a:latin typeface="Arial" panose="02080604020202020204" charset="0"/>
              </a:rPr>
              <a:t>grid</a:t>
            </a: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2400" i="1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400" i="1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Designing with a Grid in Mind</a:t>
            </a:r>
          </a:p>
        </p:txBody>
      </p:sp>
      <p:pic>
        <p:nvPicPr>
          <p:cNvPr id="26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990720"/>
            <a:ext cx="6827040" cy="4800240"/>
          </a:xfrm>
          <a:prstGeom prst="rect">
            <a:avLst/>
          </a:prstGeom>
          <a:ln>
            <a:noFill/>
          </a:ln>
        </p:spPr>
      </p:pic>
      <p:sp>
        <p:nvSpPr>
          <p:cNvPr id="264" name="CustomShape 2"/>
          <p:cNvSpPr/>
          <p:nvPr/>
        </p:nvSpPr>
        <p:spPr>
          <a:xfrm>
            <a:off x="457200" y="5867280"/>
            <a:ext cx="8229240" cy="761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Grids serve to align elements aesthetically. </a:t>
            </a: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Facebook’s Grid</a:t>
            </a:r>
          </a:p>
        </p:txBody>
      </p:sp>
      <p:pic>
        <p:nvPicPr>
          <p:cNvPr id="26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756360"/>
            <a:ext cx="6109920" cy="5611680"/>
          </a:xfrm>
          <a:prstGeom prst="rect">
            <a:avLst/>
          </a:prstGeom>
          <a:ln>
            <a:noFill/>
          </a:ln>
        </p:spPr>
      </p:pic>
      <p:sp>
        <p:nvSpPr>
          <p:cNvPr id="267" name="CustomShape 2"/>
          <p:cNvSpPr/>
          <p:nvPr/>
        </p:nvSpPr>
        <p:spPr>
          <a:xfrm>
            <a:off x="6491160" y="1295280"/>
            <a:ext cx="250020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Facebook is a perfect example of a website where the “grid-layout” is obvious. 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Grids make it easy to have content (text, images, and regions) align aesthetically.</a:t>
            </a: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 More Complex Grid…</a:t>
            </a:r>
          </a:p>
        </p:txBody>
      </p:sp>
      <p:pic>
        <p:nvPicPr>
          <p:cNvPr id="269" name="Picture 9"/>
          <p:cNvPicPr/>
          <p:nvPr/>
        </p:nvPicPr>
        <p:blipFill>
          <a:blip r:embed="rId2"/>
          <a:srcRect l="10694" r="10673"/>
          <a:stretch>
            <a:fillRect/>
          </a:stretch>
        </p:blipFill>
        <p:spPr>
          <a:xfrm>
            <a:off x="779760" y="914400"/>
            <a:ext cx="7578000" cy="5304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 More Complex Grid…</a:t>
            </a:r>
          </a:p>
        </p:txBody>
      </p:sp>
      <p:pic>
        <p:nvPicPr>
          <p:cNvPr id="271" name="Picture 2"/>
          <p:cNvPicPr/>
          <p:nvPr/>
        </p:nvPicPr>
        <p:blipFill>
          <a:blip r:embed="rId2"/>
          <a:srcRect l="10542" r="10523"/>
          <a:stretch>
            <a:fillRect/>
          </a:stretch>
        </p:blipFill>
        <p:spPr>
          <a:xfrm>
            <a:off x="305280" y="990720"/>
            <a:ext cx="8609760" cy="527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Tools for Sketch / Grid Creation</a:t>
            </a:r>
          </a:p>
        </p:txBody>
      </p:sp>
      <p:sp>
        <p:nvSpPr>
          <p:cNvPr id="273" name="CustomShape 2"/>
          <p:cNvSpPr/>
          <p:nvPr/>
        </p:nvSpPr>
        <p:spPr>
          <a:xfrm>
            <a:off x="457200" y="1295280"/>
            <a:ext cx="8229240" cy="45255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u="sng" strike="noStrike">
                <a:solidFill>
                  <a:srgbClr val="000000"/>
                </a:solidFill>
                <a:latin typeface="Arial" panose="02080604020202020204" charset="0"/>
              </a:rPr>
              <a:t>Wireframing Tools: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 panose="02080604020202020204" charset="0"/>
              </a:rPr>
              <a:t>Balsamiq***: </a:t>
            </a:r>
            <a:r>
              <a:rPr lang="en-US" sz="2800" u="sng" strike="noStrike">
                <a:solidFill>
                  <a:srgbClr val="0563C1"/>
                </a:solidFill>
                <a:latin typeface="Arial" panose="02080604020202020204" charset="0"/>
              </a:rPr>
              <a:t>https://balsamiq.com/</a:t>
            </a:r>
            <a:r>
              <a:rPr lang="en-US" sz="2800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 panose="02080604020202020204" charset="0"/>
              </a:rPr>
              <a:t>Framebox: </a:t>
            </a:r>
            <a:r>
              <a:rPr lang="en-US" sz="2800" u="sng" strike="noStrike">
                <a:solidFill>
                  <a:srgbClr val="0563C1"/>
                </a:solidFill>
                <a:latin typeface="Arial" panose="02080604020202020204" charset="0"/>
              </a:rPr>
              <a:t>http://framebox.org/</a:t>
            </a:r>
            <a:r>
              <a:rPr lang="en-US" sz="2800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 panose="02080604020202020204" charset="0"/>
              </a:rPr>
              <a:t>Pen and Paper: Your notebook</a:t>
            </a:r>
          </a:p>
          <a:p>
            <a:pPr>
              <a:lnSpc>
                <a:spcPct val="100000"/>
              </a:lnSpc>
            </a:pPr>
            <a:endParaRPr lang="en-US" sz="28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400" b="1" u="sng" strike="noStrike">
                <a:solidFill>
                  <a:srgbClr val="000000"/>
                </a:solidFill>
                <a:latin typeface="Arial" panose="02080604020202020204" charset="0"/>
              </a:rPr>
              <a:t>Grids for Photoshop / Illustrator: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 panose="02080604020202020204" charset="0"/>
              </a:rPr>
              <a:t>960 GS: </a:t>
            </a:r>
            <a:r>
              <a:rPr lang="en-US" sz="2800" u="sng" strike="noStrike">
                <a:solidFill>
                  <a:srgbClr val="0563C1"/>
                </a:solidFill>
                <a:latin typeface="Arial" panose="02080604020202020204" charset="0"/>
              </a:rPr>
              <a:t>http://960.gs/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800" strike="noStrike">
                <a:solidFill>
                  <a:srgbClr val="000000"/>
                </a:solidFill>
                <a:latin typeface="Arial" panose="02080604020202020204" charset="0"/>
              </a:rPr>
              <a:t>GuideGuide: </a:t>
            </a:r>
            <a:r>
              <a:rPr lang="en-US" sz="2800" u="sng" strike="noStrike">
                <a:solidFill>
                  <a:srgbClr val="0563C1"/>
                </a:solidFill>
                <a:latin typeface="Arial" panose="02080604020202020204" charset="0"/>
              </a:rPr>
              <a:t>http://framebox.org/</a:t>
            </a:r>
            <a:r>
              <a:rPr lang="en-US" sz="2800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28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400" b="1" u="sng" strike="noStrike">
                <a:solidFill>
                  <a:srgbClr val="000000"/>
                </a:solidFill>
                <a:latin typeface="Arial" panose="02080604020202020204" charset="0"/>
              </a:rPr>
              <a:t>Designing with Grids Guides: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960 Grid System Made Easy: </a:t>
            </a:r>
            <a:r>
              <a:rPr lang="en-US" sz="2400" u="sng" strike="noStrike">
                <a:solidFill>
                  <a:srgbClr val="0563C1"/>
                </a:solidFill>
                <a:latin typeface="Arial" panose="02080604020202020204" charset="0"/>
              </a:rPr>
              <a:t>http://bit.ly/1sjYaFC</a:t>
            </a: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Design by Grid: </a:t>
            </a:r>
            <a:r>
              <a:rPr lang="en-US" sz="2400" u="sng" strike="noStrike">
                <a:solidFill>
                  <a:srgbClr val="0563C1"/>
                </a:solidFill>
                <a:latin typeface="Arial" panose="02080604020202020204" charset="0"/>
              </a:rPr>
              <a:t>http://www.designbygrid.com/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Designing with Grid-Based Approach: </a:t>
            </a:r>
            <a:r>
              <a:rPr lang="en-US" sz="2400" u="sng" strike="noStrike">
                <a:solidFill>
                  <a:srgbClr val="0563C1"/>
                </a:solidFill>
                <a:latin typeface="Arial" panose="02080604020202020204" charset="0"/>
              </a:rPr>
              <a:t>http://bit.ly/1CM4Hzo</a:t>
            </a: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  <p:pic>
        <p:nvPicPr>
          <p:cNvPr id="27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20640" y="1219320"/>
            <a:ext cx="2665800" cy="320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Rows and Columns</a:t>
            </a:r>
          </a:p>
        </p:txBody>
      </p:sp>
      <p:sp>
        <p:nvSpPr>
          <p:cNvPr id="276" name="CustomShape 2"/>
          <p:cNvSpPr/>
          <p:nvPr/>
        </p:nvSpPr>
        <p:spPr>
          <a:xfrm>
            <a:off x="365760" y="3852000"/>
            <a:ext cx="6457680" cy="663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000" b="1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Workshop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906920" y="820080"/>
            <a:ext cx="5742360" cy="5477400"/>
          </a:xfrm>
          <a:prstGeom prst="rect">
            <a:avLst/>
          </a:prstGeom>
          <a:ln>
            <a:noFill/>
          </a:ln>
        </p:spPr>
      </p:pic>
      <p:sp>
        <p:nvSpPr>
          <p:cNvPr id="278" name="CustomShape 1"/>
          <p:cNvSpPr/>
          <p:nvPr/>
        </p:nvSpPr>
        <p:spPr>
          <a:xfrm>
            <a:off x="304920" y="97920"/>
            <a:ext cx="8838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Web Design Fundamentally = Wireframes</a:t>
            </a: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0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2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283" name="CustomShape 2"/>
          <p:cNvSpPr/>
          <p:nvPr/>
        </p:nvSpPr>
        <p:spPr>
          <a:xfrm>
            <a:off x="1219320" y="730080"/>
            <a:ext cx="718956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3"/>
          <p:cNvSpPr/>
          <p:nvPr/>
        </p:nvSpPr>
        <p:spPr>
          <a:xfrm>
            <a:off x="1219320" y="152388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4"/>
          <p:cNvSpPr/>
          <p:nvPr/>
        </p:nvSpPr>
        <p:spPr>
          <a:xfrm>
            <a:off x="1219320" y="259092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5"/>
          <p:cNvSpPr/>
          <p:nvPr/>
        </p:nvSpPr>
        <p:spPr>
          <a:xfrm>
            <a:off x="1219320" y="37083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6"/>
          <p:cNvSpPr/>
          <p:nvPr/>
        </p:nvSpPr>
        <p:spPr>
          <a:xfrm>
            <a:off x="1231920" y="48261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CustomShape 7"/>
          <p:cNvSpPr/>
          <p:nvPr/>
        </p:nvSpPr>
        <p:spPr>
          <a:xfrm>
            <a:off x="1231920" y="593100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8"/>
          <p:cNvSpPr/>
          <p:nvPr/>
        </p:nvSpPr>
        <p:spPr>
          <a:xfrm>
            <a:off x="687960" y="891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290" name="CustomShape 9"/>
          <p:cNvSpPr/>
          <p:nvPr/>
        </p:nvSpPr>
        <p:spPr>
          <a:xfrm>
            <a:off x="687960" y="1811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291" name="CustomShape 10"/>
          <p:cNvSpPr/>
          <p:nvPr/>
        </p:nvSpPr>
        <p:spPr>
          <a:xfrm>
            <a:off x="687960" y="29016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292" name="CustomShape 11"/>
          <p:cNvSpPr/>
          <p:nvPr/>
        </p:nvSpPr>
        <p:spPr>
          <a:xfrm>
            <a:off x="687960" y="39657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293" name="CustomShape 12"/>
          <p:cNvSpPr/>
          <p:nvPr/>
        </p:nvSpPr>
        <p:spPr>
          <a:xfrm>
            <a:off x="687960" y="51364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294" name="CustomShape 13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</a:p>
        </p:txBody>
      </p:sp>
      <p:sp>
        <p:nvSpPr>
          <p:cNvPr id="295" name="CustomShape 14"/>
          <p:cNvSpPr/>
          <p:nvPr/>
        </p:nvSpPr>
        <p:spPr>
          <a:xfrm>
            <a:off x="70056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296" name="CustomShape 15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6</a:t>
            </a:r>
            <a:r>
              <a:rPr lang="en-US" b="1" strike="noStrike">
                <a:solidFill>
                  <a:srgbClr val="000000"/>
                </a:solidFill>
                <a:latin typeface="Calibri"/>
              </a:rPr>
              <a:t> Total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09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8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121932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299" name="CustomShape 2"/>
          <p:cNvSpPr/>
          <p:nvPr/>
        </p:nvSpPr>
        <p:spPr>
          <a:xfrm>
            <a:off x="1219320" y="730080"/>
            <a:ext cx="718956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CustomShape 3"/>
          <p:cNvSpPr/>
          <p:nvPr/>
        </p:nvSpPr>
        <p:spPr>
          <a:xfrm>
            <a:off x="1219320" y="152388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4"/>
          <p:cNvSpPr/>
          <p:nvPr/>
        </p:nvSpPr>
        <p:spPr>
          <a:xfrm>
            <a:off x="1219320" y="259092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CustomShape 5"/>
          <p:cNvSpPr/>
          <p:nvPr/>
        </p:nvSpPr>
        <p:spPr>
          <a:xfrm>
            <a:off x="1219320" y="37083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6"/>
          <p:cNvSpPr/>
          <p:nvPr/>
        </p:nvSpPr>
        <p:spPr>
          <a:xfrm>
            <a:off x="1231920" y="482616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7"/>
          <p:cNvSpPr/>
          <p:nvPr/>
        </p:nvSpPr>
        <p:spPr>
          <a:xfrm>
            <a:off x="1231920" y="5931000"/>
            <a:ext cx="7189560" cy="99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CustomShape 8"/>
          <p:cNvSpPr/>
          <p:nvPr/>
        </p:nvSpPr>
        <p:spPr>
          <a:xfrm>
            <a:off x="1981080" y="742680"/>
            <a:ext cx="5866920" cy="71748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CustomShape 9"/>
          <p:cNvSpPr/>
          <p:nvPr/>
        </p:nvSpPr>
        <p:spPr>
          <a:xfrm>
            <a:off x="1981080" y="1527480"/>
            <a:ext cx="58669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CustomShape 10"/>
          <p:cNvSpPr/>
          <p:nvPr/>
        </p:nvSpPr>
        <p:spPr>
          <a:xfrm>
            <a:off x="1981080" y="263232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8" name="CustomShape 11"/>
          <p:cNvSpPr/>
          <p:nvPr/>
        </p:nvSpPr>
        <p:spPr>
          <a:xfrm>
            <a:off x="2717640" y="263232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9" name="CustomShape 12"/>
          <p:cNvSpPr/>
          <p:nvPr/>
        </p:nvSpPr>
        <p:spPr>
          <a:xfrm>
            <a:off x="3454560" y="26229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13"/>
          <p:cNvSpPr/>
          <p:nvPr/>
        </p:nvSpPr>
        <p:spPr>
          <a:xfrm>
            <a:off x="4254480" y="26607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CustomShape 14"/>
          <p:cNvSpPr/>
          <p:nvPr/>
        </p:nvSpPr>
        <p:spPr>
          <a:xfrm>
            <a:off x="4991040" y="26607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CustomShape 15"/>
          <p:cNvSpPr/>
          <p:nvPr/>
        </p:nvSpPr>
        <p:spPr>
          <a:xfrm>
            <a:off x="5727600" y="265140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16"/>
          <p:cNvSpPr/>
          <p:nvPr/>
        </p:nvSpPr>
        <p:spPr>
          <a:xfrm>
            <a:off x="6502320" y="262296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17"/>
          <p:cNvSpPr/>
          <p:nvPr/>
        </p:nvSpPr>
        <p:spPr>
          <a:xfrm>
            <a:off x="7238880" y="2613240"/>
            <a:ext cx="6091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18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</a:p>
        </p:txBody>
      </p:sp>
      <p:sp>
        <p:nvSpPr>
          <p:cNvPr id="316" name="CustomShape 19"/>
          <p:cNvSpPr/>
          <p:nvPr/>
        </p:nvSpPr>
        <p:spPr>
          <a:xfrm>
            <a:off x="198108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CustomShape 20"/>
          <p:cNvSpPr/>
          <p:nvPr/>
        </p:nvSpPr>
        <p:spPr>
          <a:xfrm>
            <a:off x="346716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CustomShape 21"/>
          <p:cNvSpPr/>
          <p:nvPr/>
        </p:nvSpPr>
        <p:spPr>
          <a:xfrm>
            <a:off x="4927680" y="37501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CustomShape 22"/>
          <p:cNvSpPr/>
          <p:nvPr/>
        </p:nvSpPr>
        <p:spPr>
          <a:xfrm>
            <a:off x="1981080" y="4838760"/>
            <a:ext cx="283176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CustomShape 23"/>
          <p:cNvSpPr/>
          <p:nvPr/>
        </p:nvSpPr>
        <p:spPr>
          <a:xfrm>
            <a:off x="6413400" y="3762720"/>
            <a:ext cx="134568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CustomShape 24"/>
          <p:cNvSpPr/>
          <p:nvPr/>
        </p:nvSpPr>
        <p:spPr>
          <a:xfrm>
            <a:off x="4978440" y="4829760"/>
            <a:ext cx="278100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CustomShape 25"/>
          <p:cNvSpPr/>
          <p:nvPr/>
        </p:nvSpPr>
        <p:spPr>
          <a:xfrm>
            <a:off x="687960" y="891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23" name="CustomShape 26"/>
          <p:cNvSpPr/>
          <p:nvPr/>
        </p:nvSpPr>
        <p:spPr>
          <a:xfrm>
            <a:off x="687960" y="1811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24" name="CustomShape 27"/>
          <p:cNvSpPr/>
          <p:nvPr/>
        </p:nvSpPr>
        <p:spPr>
          <a:xfrm>
            <a:off x="687960" y="29016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8</a:t>
            </a:r>
          </a:p>
        </p:txBody>
      </p:sp>
      <p:sp>
        <p:nvSpPr>
          <p:cNvPr id="325" name="CustomShape 28"/>
          <p:cNvSpPr/>
          <p:nvPr/>
        </p:nvSpPr>
        <p:spPr>
          <a:xfrm>
            <a:off x="687960" y="39657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4</a:t>
            </a:r>
          </a:p>
        </p:txBody>
      </p:sp>
      <p:sp>
        <p:nvSpPr>
          <p:cNvPr id="326" name="CustomShape 29"/>
          <p:cNvSpPr/>
          <p:nvPr/>
        </p:nvSpPr>
        <p:spPr>
          <a:xfrm>
            <a:off x="687960" y="51364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327" name="CustomShape 30"/>
          <p:cNvSpPr/>
          <p:nvPr/>
        </p:nvSpPr>
        <p:spPr>
          <a:xfrm>
            <a:off x="1219320" y="5943600"/>
            <a:ext cx="720252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CustomShape 31"/>
          <p:cNvSpPr/>
          <p:nvPr/>
        </p:nvSpPr>
        <p:spPr>
          <a:xfrm>
            <a:off x="69768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29" name="CustomShape 32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Level Up!</a:t>
            </a:r>
          </a:p>
        </p:txBody>
      </p:sp>
      <p:sp>
        <p:nvSpPr>
          <p:cNvPr id="334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 panose="02080604020202020204" charset="0"/>
              </a:rPr>
              <a:t>Now, let’s make it more challenging…</a:t>
            </a:r>
          </a:p>
        </p:txBody>
      </p:sp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6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8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39" name="CustomShape 2"/>
          <p:cNvSpPr/>
          <p:nvPr/>
        </p:nvSpPr>
        <p:spPr>
          <a:xfrm>
            <a:off x="977040" y="679320"/>
            <a:ext cx="7189560" cy="996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3"/>
          <p:cNvSpPr/>
          <p:nvPr/>
        </p:nvSpPr>
        <p:spPr>
          <a:xfrm>
            <a:off x="977040" y="171468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CustomShape 4"/>
          <p:cNvSpPr/>
          <p:nvPr/>
        </p:nvSpPr>
        <p:spPr>
          <a:xfrm>
            <a:off x="977040" y="373392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CustomShape 5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</a:p>
        </p:txBody>
      </p:sp>
      <p:sp>
        <p:nvSpPr>
          <p:cNvPr id="343" name="CustomShape 6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44" name="CustomShape 7"/>
          <p:cNvSpPr/>
          <p:nvPr/>
        </p:nvSpPr>
        <p:spPr>
          <a:xfrm>
            <a:off x="608760" y="2307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45" name="CustomShape 8"/>
          <p:cNvSpPr/>
          <p:nvPr/>
        </p:nvSpPr>
        <p:spPr>
          <a:xfrm>
            <a:off x="608760" y="4667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46" name="CustomShape 9"/>
          <p:cNvSpPr/>
          <p:nvPr/>
        </p:nvSpPr>
        <p:spPr>
          <a:xfrm>
            <a:off x="1002240" y="5943600"/>
            <a:ext cx="7189560" cy="9140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10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</a:p>
        </p:txBody>
      </p:sp>
      <p:sp>
        <p:nvSpPr>
          <p:cNvPr id="348" name="CustomShape 11"/>
          <p:cNvSpPr/>
          <p:nvPr/>
        </p:nvSpPr>
        <p:spPr>
          <a:xfrm>
            <a:off x="608760" y="62161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0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51" name="CustomShape 2"/>
          <p:cNvSpPr/>
          <p:nvPr/>
        </p:nvSpPr>
        <p:spPr>
          <a:xfrm>
            <a:off x="977040" y="679320"/>
            <a:ext cx="7189560" cy="996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2" name="CustomShape 3"/>
          <p:cNvSpPr/>
          <p:nvPr/>
        </p:nvSpPr>
        <p:spPr>
          <a:xfrm>
            <a:off x="977040" y="171468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CustomShape 4"/>
          <p:cNvSpPr/>
          <p:nvPr/>
        </p:nvSpPr>
        <p:spPr>
          <a:xfrm>
            <a:off x="977040" y="3733920"/>
            <a:ext cx="7189560" cy="186660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CustomShape 5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</a:p>
        </p:txBody>
      </p:sp>
      <p:sp>
        <p:nvSpPr>
          <p:cNvPr id="355" name="CustomShape 6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56" name="CustomShape 7"/>
          <p:cNvSpPr/>
          <p:nvPr/>
        </p:nvSpPr>
        <p:spPr>
          <a:xfrm>
            <a:off x="608760" y="2307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357" name="CustomShape 8"/>
          <p:cNvSpPr/>
          <p:nvPr/>
        </p:nvSpPr>
        <p:spPr>
          <a:xfrm>
            <a:off x="608760" y="4667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358" name="CustomShape 9"/>
          <p:cNvSpPr/>
          <p:nvPr/>
        </p:nvSpPr>
        <p:spPr>
          <a:xfrm>
            <a:off x="1002240" y="5943600"/>
            <a:ext cx="7189560" cy="9140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10"/>
          <p:cNvSpPr/>
          <p:nvPr/>
        </p:nvSpPr>
        <p:spPr>
          <a:xfrm>
            <a:off x="1228680" y="746640"/>
            <a:ext cx="669564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CustomShape 11"/>
          <p:cNvSpPr/>
          <p:nvPr/>
        </p:nvSpPr>
        <p:spPr>
          <a:xfrm>
            <a:off x="1249560" y="1766160"/>
            <a:ext cx="202680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CustomShape 12"/>
          <p:cNvSpPr/>
          <p:nvPr/>
        </p:nvSpPr>
        <p:spPr>
          <a:xfrm>
            <a:off x="3382200" y="1761840"/>
            <a:ext cx="454248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CustomShape 13"/>
          <p:cNvSpPr/>
          <p:nvPr/>
        </p:nvSpPr>
        <p:spPr>
          <a:xfrm>
            <a:off x="1249560" y="3791520"/>
            <a:ext cx="202680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CustomShape 14"/>
          <p:cNvSpPr/>
          <p:nvPr/>
        </p:nvSpPr>
        <p:spPr>
          <a:xfrm>
            <a:off x="3382200" y="3786840"/>
            <a:ext cx="4542480" cy="18147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15"/>
          <p:cNvSpPr/>
          <p:nvPr/>
        </p:nvSpPr>
        <p:spPr>
          <a:xfrm>
            <a:off x="1143000" y="5901840"/>
            <a:ext cx="6695640" cy="94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6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</a:p>
        </p:txBody>
      </p:sp>
      <p:sp>
        <p:nvSpPr>
          <p:cNvPr id="366" name="CustomShape 17"/>
          <p:cNvSpPr/>
          <p:nvPr/>
        </p:nvSpPr>
        <p:spPr>
          <a:xfrm>
            <a:off x="619560" y="61228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Level Up!</a:t>
            </a:r>
          </a:p>
        </p:txBody>
      </p:sp>
      <p:sp>
        <p:nvSpPr>
          <p:cNvPr id="368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 panose="02080604020202020204" charset="0"/>
              </a:rPr>
              <a:t>Now for another…</a:t>
            </a: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0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72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73" name="CustomShape 2"/>
          <p:cNvSpPr/>
          <p:nvPr/>
        </p:nvSpPr>
        <p:spPr>
          <a:xfrm>
            <a:off x="977040" y="685800"/>
            <a:ext cx="7189560" cy="10666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3"/>
          <p:cNvSpPr/>
          <p:nvPr/>
        </p:nvSpPr>
        <p:spPr>
          <a:xfrm>
            <a:off x="977040" y="1788120"/>
            <a:ext cx="7189560" cy="259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4"/>
          <p:cNvSpPr/>
          <p:nvPr/>
        </p:nvSpPr>
        <p:spPr>
          <a:xfrm>
            <a:off x="977040" y="4489200"/>
            <a:ext cx="7189560" cy="13017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CustomShape 5"/>
          <p:cNvSpPr/>
          <p:nvPr/>
        </p:nvSpPr>
        <p:spPr>
          <a:xfrm>
            <a:off x="977040" y="5891400"/>
            <a:ext cx="7189560" cy="88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6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</a:p>
        </p:txBody>
      </p:sp>
      <p:sp>
        <p:nvSpPr>
          <p:cNvPr id="378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79" name="CustomShape 8"/>
          <p:cNvSpPr/>
          <p:nvPr/>
        </p:nvSpPr>
        <p:spPr>
          <a:xfrm>
            <a:off x="275040" y="308808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</a:p>
        </p:txBody>
      </p:sp>
      <p:sp>
        <p:nvSpPr>
          <p:cNvPr id="380" name="CustomShape 9"/>
          <p:cNvSpPr/>
          <p:nvPr/>
        </p:nvSpPr>
        <p:spPr>
          <a:xfrm>
            <a:off x="601920" y="4955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81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82" name="CustomShape 11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4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385" name="CustomShape 2"/>
          <p:cNvSpPr/>
          <p:nvPr/>
        </p:nvSpPr>
        <p:spPr>
          <a:xfrm>
            <a:off x="977040" y="685800"/>
            <a:ext cx="7189560" cy="10666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3"/>
          <p:cNvSpPr/>
          <p:nvPr/>
        </p:nvSpPr>
        <p:spPr>
          <a:xfrm>
            <a:off x="977040" y="1788120"/>
            <a:ext cx="7189560" cy="27003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CustomShape 4"/>
          <p:cNvSpPr/>
          <p:nvPr/>
        </p:nvSpPr>
        <p:spPr>
          <a:xfrm>
            <a:off x="977040" y="4572000"/>
            <a:ext cx="7189560" cy="121896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CustomShape 5"/>
          <p:cNvSpPr/>
          <p:nvPr/>
        </p:nvSpPr>
        <p:spPr>
          <a:xfrm>
            <a:off x="977040" y="5891400"/>
            <a:ext cx="7189560" cy="8899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CustomShape 6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</a:p>
        </p:txBody>
      </p:sp>
      <p:sp>
        <p:nvSpPr>
          <p:cNvPr id="390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91" name="CustomShape 8"/>
          <p:cNvSpPr/>
          <p:nvPr/>
        </p:nvSpPr>
        <p:spPr>
          <a:xfrm>
            <a:off x="608760" y="30074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3</a:t>
            </a:r>
          </a:p>
        </p:txBody>
      </p:sp>
      <p:sp>
        <p:nvSpPr>
          <p:cNvPr id="392" name="CustomShape 9"/>
          <p:cNvSpPr/>
          <p:nvPr/>
        </p:nvSpPr>
        <p:spPr>
          <a:xfrm>
            <a:off x="601920" y="495540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93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394" name="CustomShape 11"/>
          <p:cNvSpPr/>
          <p:nvPr/>
        </p:nvSpPr>
        <p:spPr>
          <a:xfrm>
            <a:off x="1676520" y="1788120"/>
            <a:ext cx="1789920" cy="259992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CustomShape 12"/>
          <p:cNvSpPr/>
          <p:nvPr/>
        </p:nvSpPr>
        <p:spPr>
          <a:xfrm>
            <a:off x="3696120" y="1801800"/>
            <a:ext cx="1789920" cy="2586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13"/>
          <p:cNvSpPr/>
          <p:nvPr/>
        </p:nvSpPr>
        <p:spPr>
          <a:xfrm>
            <a:off x="5716080" y="1769760"/>
            <a:ext cx="1789920" cy="261864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14"/>
          <p:cNvSpPr/>
          <p:nvPr/>
        </p:nvSpPr>
        <p:spPr>
          <a:xfrm>
            <a:off x="1676520" y="672120"/>
            <a:ext cx="5829480" cy="10461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15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</a:p>
        </p:txBody>
      </p:sp>
      <p:sp>
        <p:nvSpPr>
          <p:cNvPr id="399" name="CustomShape 16"/>
          <p:cNvSpPr/>
          <p:nvPr/>
        </p:nvSpPr>
        <p:spPr>
          <a:xfrm>
            <a:off x="1676520" y="4658400"/>
            <a:ext cx="5829480" cy="10461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17"/>
          <p:cNvSpPr/>
          <p:nvPr/>
        </p:nvSpPr>
        <p:spPr>
          <a:xfrm>
            <a:off x="1676520" y="5922720"/>
            <a:ext cx="5829480" cy="846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Level Up!</a:t>
            </a:r>
          </a:p>
        </p:txBody>
      </p:sp>
      <p:sp>
        <p:nvSpPr>
          <p:cNvPr id="405" name="CustomShape 2"/>
          <p:cNvSpPr/>
          <p:nvPr/>
        </p:nvSpPr>
        <p:spPr>
          <a:xfrm>
            <a:off x="443520" y="297180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strike="noStrike">
                <a:solidFill>
                  <a:srgbClr val="000000"/>
                </a:solidFill>
                <a:latin typeface="Arial" panose="02080604020202020204" charset="0"/>
              </a:rPr>
              <a:t>This final one is tricky…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11" name="Picture 6"/>
          <p:cNvPicPr/>
          <p:nvPr/>
        </p:nvPicPr>
        <p:blipFill>
          <a:blip r:embed="rId2"/>
          <a:srcRect t="14159" b="9992"/>
          <a:stretch>
            <a:fillRect/>
          </a:stretch>
        </p:blipFill>
        <p:spPr>
          <a:xfrm>
            <a:off x="0" y="-76320"/>
            <a:ext cx="9184680" cy="6933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7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Level Up!</a:t>
            </a:r>
          </a:p>
        </p:txBody>
      </p:sp>
      <p:sp>
        <p:nvSpPr>
          <p:cNvPr id="409" name="CustomShape 2"/>
          <p:cNvSpPr/>
          <p:nvPr/>
        </p:nvSpPr>
        <p:spPr>
          <a:xfrm>
            <a:off x="443520" y="2353680"/>
            <a:ext cx="8229240" cy="752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3600" u="sng" strike="noStrike">
                <a:solidFill>
                  <a:srgbClr val="000000"/>
                </a:solidFill>
                <a:latin typeface="Arial" panose="02080604020202020204" charset="0"/>
              </a:rPr>
              <a:t>Didn’t quite work right?</a:t>
            </a:r>
          </a:p>
          <a:p>
            <a:pPr algn="ctr">
              <a:lnSpc>
                <a:spcPct val="100000"/>
              </a:lnSpc>
            </a:pPr>
            <a:endParaRPr lang="en-US" sz="36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 panose="02080604020202020204" charset="0"/>
              </a:rPr>
              <a:t>For this one we need </a:t>
            </a:r>
            <a:r>
              <a:rPr lang="en-US" sz="2400" b="1" i="1" u="sng" strike="noStrike">
                <a:solidFill>
                  <a:srgbClr val="000000"/>
                </a:solidFill>
                <a:latin typeface="Arial" panose="02080604020202020204" charset="0"/>
              </a:rPr>
              <a:t>sub-rows</a:t>
            </a:r>
            <a:r>
              <a:rPr lang="en-US" sz="2400" b="1" i="1" strike="noStrike">
                <a:solidFill>
                  <a:srgbClr val="000000"/>
                </a:solidFill>
                <a:latin typeface="Arial" panose="02080604020202020204" charset="0"/>
              </a:rPr>
              <a:t> and </a:t>
            </a:r>
            <a:r>
              <a:rPr lang="en-US" sz="2400" b="1" i="1" u="sng" strike="noStrike">
                <a:solidFill>
                  <a:srgbClr val="000000"/>
                </a:solidFill>
                <a:latin typeface="Arial" panose="02080604020202020204" charset="0"/>
              </a:rPr>
              <a:t>sub-columns</a:t>
            </a: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1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12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5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6"/>
          <p:cNvSpPr/>
          <p:nvPr/>
        </p:nvSpPr>
        <p:spPr>
          <a:xfrm rot="18900000">
            <a:off x="65520" y="46620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</a:p>
        </p:txBody>
      </p:sp>
      <p:sp>
        <p:nvSpPr>
          <p:cNvPr id="417" name="CustomShape 7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18" name="CustomShape 8"/>
          <p:cNvSpPr/>
          <p:nvPr/>
        </p:nvSpPr>
        <p:spPr>
          <a:xfrm>
            <a:off x="302760" y="308808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</a:p>
        </p:txBody>
      </p:sp>
      <p:sp>
        <p:nvSpPr>
          <p:cNvPr id="419" name="CustomShape 9"/>
          <p:cNvSpPr/>
          <p:nvPr/>
        </p:nvSpPr>
        <p:spPr>
          <a:xfrm>
            <a:off x="257400" y="4955400"/>
            <a:ext cx="639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1***</a:t>
            </a:r>
          </a:p>
        </p:txBody>
      </p:sp>
      <p:sp>
        <p:nvSpPr>
          <p:cNvPr id="420" name="CustomShape 10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21" name="CustomShape 11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23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24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CustomShape 8"/>
          <p:cNvSpPr/>
          <p:nvPr/>
        </p:nvSpPr>
        <p:spPr>
          <a:xfrm>
            <a:off x="1219320" y="749160"/>
            <a:ext cx="6781320" cy="58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CustomShape 9"/>
          <p:cNvSpPr/>
          <p:nvPr/>
        </p:nvSpPr>
        <p:spPr>
          <a:xfrm>
            <a:off x="1234440" y="6006240"/>
            <a:ext cx="6781320" cy="5886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CustomShape 10"/>
          <p:cNvSpPr/>
          <p:nvPr/>
        </p:nvSpPr>
        <p:spPr>
          <a:xfrm rot="18900000">
            <a:off x="-123840" y="46584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</a:p>
        </p:txBody>
      </p:sp>
      <p:sp>
        <p:nvSpPr>
          <p:cNvPr id="433" name="CustomShape 11"/>
          <p:cNvSpPr/>
          <p:nvPr/>
        </p:nvSpPr>
        <p:spPr>
          <a:xfrm>
            <a:off x="608760" y="10569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34" name="CustomShape 12"/>
          <p:cNvSpPr/>
          <p:nvPr/>
        </p:nvSpPr>
        <p:spPr>
          <a:xfrm>
            <a:off x="592200" y="30880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435" name="CustomShape 13"/>
          <p:cNvSpPr/>
          <p:nvPr/>
        </p:nvSpPr>
        <p:spPr>
          <a:xfrm>
            <a:off x="601920" y="6191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36" name="CustomShape 14"/>
          <p:cNvSpPr/>
          <p:nvPr/>
        </p:nvSpPr>
        <p:spPr>
          <a:xfrm>
            <a:off x="8401320" y="6122880"/>
            <a:ext cx="731160" cy="6379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1200" b="1" strike="noStrike">
                <a:solidFill>
                  <a:srgbClr val="000000"/>
                </a:solidFill>
                <a:latin typeface="Calibri"/>
              </a:rPr>
              <a:t>Total Not relevant</a:t>
            </a: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38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39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1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2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5" name="CustomShape 8"/>
          <p:cNvSpPr/>
          <p:nvPr/>
        </p:nvSpPr>
        <p:spPr>
          <a:xfrm>
            <a:off x="5195160" y="152388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CustomShape 9"/>
          <p:cNvSpPr/>
          <p:nvPr/>
        </p:nvSpPr>
        <p:spPr>
          <a:xfrm>
            <a:off x="5164920" y="259740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CustomShape 10"/>
          <p:cNvSpPr/>
          <p:nvPr/>
        </p:nvSpPr>
        <p:spPr>
          <a:xfrm>
            <a:off x="5195160" y="387864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11"/>
          <p:cNvSpPr/>
          <p:nvPr/>
        </p:nvSpPr>
        <p:spPr>
          <a:xfrm>
            <a:off x="5235840" y="5022720"/>
            <a:ext cx="2805480" cy="3870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12"/>
          <p:cNvSpPr/>
          <p:nvPr/>
        </p:nvSpPr>
        <p:spPr>
          <a:xfrm rot="18900000">
            <a:off x="8232120" y="327960"/>
            <a:ext cx="77256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SUB-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</a:p>
        </p:txBody>
      </p:sp>
      <p:sp>
        <p:nvSpPr>
          <p:cNvPr id="450" name="CustomShape 13"/>
          <p:cNvSpPr/>
          <p:nvPr/>
        </p:nvSpPr>
        <p:spPr>
          <a:xfrm>
            <a:off x="8411400" y="183456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51" name="CustomShape 14"/>
          <p:cNvSpPr/>
          <p:nvPr/>
        </p:nvSpPr>
        <p:spPr>
          <a:xfrm>
            <a:off x="8411400" y="29206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52" name="CustomShape 15"/>
          <p:cNvSpPr/>
          <p:nvPr/>
        </p:nvSpPr>
        <p:spPr>
          <a:xfrm>
            <a:off x="8411400" y="40219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53" name="CustomShape 16"/>
          <p:cNvSpPr/>
          <p:nvPr/>
        </p:nvSpPr>
        <p:spPr>
          <a:xfrm>
            <a:off x="8411400" y="504072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54" name="CustomShape 17"/>
          <p:cNvSpPr/>
          <p:nvPr/>
        </p:nvSpPr>
        <p:spPr>
          <a:xfrm>
            <a:off x="8401320" y="5815080"/>
            <a:ext cx="731160" cy="974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>
                <a:solidFill>
                  <a:srgbClr val="000000"/>
                </a:solidFill>
                <a:latin typeface="Calibri"/>
              </a:rPr>
              <a:t>4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Total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6" name="Picture 1"/>
          <p:cNvPicPr/>
          <p:nvPr/>
        </p:nvPicPr>
        <p:blipFill>
          <a:blip r:embed="rId3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  <p:sp>
        <p:nvSpPr>
          <p:cNvPr id="457" name="CustomShape 2"/>
          <p:cNvSpPr/>
          <p:nvPr/>
        </p:nvSpPr>
        <p:spPr>
          <a:xfrm>
            <a:off x="1066680" y="653760"/>
            <a:ext cx="7009920" cy="71748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3"/>
          <p:cNvSpPr/>
          <p:nvPr/>
        </p:nvSpPr>
        <p:spPr>
          <a:xfrm>
            <a:off x="1066680" y="1417680"/>
            <a:ext cx="7009920" cy="35348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CustomShape 4"/>
          <p:cNvSpPr/>
          <p:nvPr/>
        </p:nvSpPr>
        <p:spPr>
          <a:xfrm>
            <a:off x="959760" y="5035680"/>
            <a:ext cx="7189560" cy="60264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CustomShape 5"/>
          <p:cNvSpPr/>
          <p:nvPr/>
        </p:nvSpPr>
        <p:spPr>
          <a:xfrm>
            <a:off x="1219320" y="1454400"/>
            <a:ext cx="373356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CustomShape 6"/>
          <p:cNvSpPr/>
          <p:nvPr/>
        </p:nvSpPr>
        <p:spPr>
          <a:xfrm>
            <a:off x="5195160" y="1454400"/>
            <a:ext cx="2805480" cy="4107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7"/>
          <p:cNvSpPr/>
          <p:nvPr/>
        </p:nvSpPr>
        <p:spPr>
          <a:xfrm>
            <a:off x="959760" y="5926320"/>
            <a:ext cx="7189560" cy="9313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CustomShape 8"/>
          <p:cNvSpPr/>
          <p:nvPr/>
        </p:nvSpPr>
        <p:spPr>
          <a:xfrm>
            <a:off x="5195160" y="152388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CustomShape 9"/>
          <p:cNvSpPr/>
          <p:nvPr/>
        </p:nvSpPr>
        <p:spPr>
          <a:xfrm>
            <a:off x="5164920" y="259740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10"/>
          <p:cNvSpPr/>
          <p:nvPr/>
        </p:nvSpPr>
        <p:spPr>
          <a:xfrm>
            <a:off x="5195160" y="3878640"/>
            <a:ext cx="2805480" cy="99036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11"/>
          <p:cNvSpPr/>
          <p:nvPr/>
        </p:nvSpPr>
        <p:spPr>
          <a:xfrm>
            <a:off x="5235840" y="5022720"/>
            <a:ext cx="2805480" cy="387000"/>
          </a:xfrm>
          <a:prstGeom prst="rect">
            <a:avLst/>
          </a:prstGeom>
          <a:solidFill>
            <a:srgbClr val="C0504D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12"/>
          <p:cNvSpPr/>
          <p:nvPr/>
        </p:nvSpPr>
        <p:spPr>
          <a:xfrm>
            <a:off x="5371560" y="1533240"/>
            <a:ext cx="1294920" cy="347616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13"/>
          <p:cNvSpPr/>
          <p:nvPr/>
        </p:nvSpPr>
        <p:spPr>
          <a:xfrm>
            <a:off x="6743880" y="1513080"/>
            <a:ext cx="1294920" cy="347616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14"/>
          <p:cNvSpPr/>
          <p:nvPr/>
        </p:nvSpPr>
        <p:spPr>
          <a:xfrm>
            <a:off x="5371560" y="5032440"/>
            <a:ext cx="2629080" cy="410400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15"/>
          <p:cNvSpPr/>
          <p:nvPr/>
        </p:nvSpPr>
        <p:spPr>
          <a:xfrm rot="18900000">
            <a:off x="8031960" y="327600"/>
            <a:ext cx="11520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SUB-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</a:p>
        </p:txBody>
      </p:sp>
      <p:sp>
        <p:nvSpPr>
          <p:cNvPr id="471" name="CustomShape 16"/>
          <p:cNvSpPr/>
          <p:nvPr/>
        </p:nvSpPr>
        <p:spPr>
          <a:xfrm>
            <a:off x="8411400" y="292068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472" name="CustomShape 17"/>
          <p:cNvSpPr/>
          <p:nvPr/>
        </p:nvSpPr>
        <p:spPr>
          <a:xfrm>
            <a:off x="8394120" y="50738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0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47960"/>
            <a:ext cx="9143640" cy="6561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2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47960"/>
            <a:ext cx="9143640" cy="6561360"/>
          </a:xfrm>
          <a:prstGeom prst="rect">
            <a:avLst/>
          </a:prstGeom>
          <a:ln>
            <a:noFill/>
          </a:ln>
        </p:spPr>
      </p:pic>
      <p:sp>
        <p:nvSpPr>
          <p:cNvPr id="483" name="CustomShape 2"/>
          <p:cNvSpPr/>
          <p:nvPr/>
        </p:nvSpPr>
        <p:spPr>
          <a:xfrm>
            <a:off x="380880" y="990720"/>
            <a:ext cx="8457840" cy="49525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4" name="CustomShape 3"/>
          <p:cNvSpPr/>
          <p:nvPr/>
        </p:nvSpPr>
        <p:spPr>
          <a:xfrm>
            <a:off x="380880" y="6100200"/>
            <a:ext cx="8457840" cy="6091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CustomShape 4"/>
          <p:cNvSpPr/>
          <p:nvPr/>
        </p:nvSpPr>
        <p:spPr>
          <a:xfrm rot="18900000">
            <a:off x="-133200" y="73440"/>
            <a:ext cx="7725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ROWS</a:t>
            </a:r>
          </a:p>
        </p:txBody>
      </p:sp>
      <p:sp>
        <p:nvSpPr>
          <p:cNvPr id="486" name="CustomShape 5"/>
          <p:cNvSpPr/>
          <p:nvPr/>
        </p:nvSpPr>
        <p:spPr>
          <a:xfrm>
            <a:off x="58320" y="3059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87" name="CustomShape 6"/>
          <p:cNvSpPr/>
          <p:nvPr/>
        </p:nvSpPr>
        <p:spPr>
          <a:xfrm>
            <a:off x="35640" y="62204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9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47960"/>
            <a:ext cx="9143640" cy="6561360"/>
          </a:xfrm>
          <a:prstGeom prst="rect">
            <a:avLst/>
          </a:prstGeom>
          <a:ln>
            <a:noFill/>
          </a:ln>
        </p:spPr>
      </p:pic>
      <p:sp>
        <p:nvSpPr>
          <p:cNvPr id="490" name="CustomShape 2"/>
          <p:cNvSpPr/>
          <p:nvPr/>
        </p:nvSpPr>
        <p:spPr>
          <a:xfrm>
            <a:off x="380880" y="990720"/>
            <a:ext cx="8457840" cy="49525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3"/>
          <p:cNvSpPr/>
          <p:nvPr/>
        </p:nvSpPr>
        <p:spPr>
          <a:xfrm>
            <a:off x="380880" y="6100200"/>
            <a:ext cx="8457840" cy="609120"/>
          </a:xfrm>
          <a:prstGeom prst="rect">
            <a:avLst/>
          </a:prstGeom>
          <a:solidFill>
            <a:srgbClr val="C0504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CustomShape 4"/>
          <p:cNvSpPr/>
          <p:nvPr/>
        </p:nvSpPr>
        <p:spPr>
          <a:xfrm>
            <a:off x="406080" y="990720"/>
            <a:ext cx="4927680" cy="495252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CustomShape 5"/>
          <p:cNvSpPr/>
          <p:nvPr/>
        </p:nvSpPr>
        <p:spPr>
          <a:xfrm>
            <a:off x="5486400" y="990720"/>
            <a:ext cx="3276360" cy="495252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CustomShape 6"/>
          <p:cNvSpPr/>
          <p:nvPr/>
        </p:nvSpPr>
        <p:spPr>
          <a:xfrm rot="18900000">
            <a:off x="-196920" y="185760"/>
            <a:ext cx="115200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COLUMNS</a:t>
            </a:r>
          </a:p>
        </p:txBody>
      </p:sp>
      <p:sp>
        <p:nvSpPr>
          <p:cNvPr id="495" name="CustomShape 7"/>
          <p:cNvSpPr/>
          <p:nvPr/>
        </p:nvSpPr>
        <p:spPr>
          <a:xfrm>
            <a:off x="58320" y="30596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2</a:t>
            </a:r>
          </a:p>
        </p:txBody>
      </p:sp>
      <p:sp>
        <p:nvSpPr>
          <p:cNvPr id="496" name="CustomShape 8"/>
          <p:cNvSpPr/>
          <p:nvPr/>
        </p:nvSpPr>
        <p:spPr>
          <a:xfrm>
            <a:off x="2160" y="6220440"/>
            <a:ext cx="2970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Calibri"/>
              </a:rPr>
              <a:t>1</a:t>
            </a:r>
          </a:p>
        </p:txBody>
      </p:sp>
      <p:sp>
        <p:nvSpPr>
          <p:cNvPr id="497" name="CustomShape 9"/>
          <p:cNvSpPr/>
          <p:nvPr/>
        </p:nvSpPr>
        <p:spPr>
          <a:xfrm>
            <a:off x="406080" y="6102360"/>
            <a:ext cx="8432640" cy="60696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28600" y="609480"/>
            <a:ext cx="5714640" cy="571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21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-5760" y="0"/>
            <a:ext cx="9149400" cy="686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Grid Design with Bootstrap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Picture 1"/>
          <p:cNvPicPr/>
          <p:nvPr/>
        </p:nvPicPr>
        <p:blipFill>
          <a:blip r:embed="rId2"/>
          <a:stretch>
            <a:fillRect/>
          </a:stretch>
        </p:blipFill>
        <p:spPr>
          <a:xfrm>
            <a:off x="977040" y="0"/>
            <a:ext cx="7189560" cy="685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05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2280" y="1150200"/>
            <a:ext cx="5395320" cy="4939920"/>
          </a:xfrm>
          <a:prstGeom prst="rect">
            <a:avLst/>
          </a:prstGeom>
          <a:ln>
            <a:noFill/>
          </a:ln>
        </p:spPr>
      </p:pic>
      <p:sp>
        <p:nvSpPr>
          <p:cNvPr id="506" name="CustomShape 2"/>
          <p:cNvSpPr/>
          <p:nvPr/>
        </p:nvSpPr>
        <p:spPr>
          <a:xfrm>
            <a:off x="5547960" y="1523880"/>
            <a:ext cx="34430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Bootstrap lets you organize content based on the “number of columns” a div spans – out of a total 12 columns. 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Example: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&lt;div class="col-md-12"&gt;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(Spans full width)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&lt;div class="col-md-4"&gt;</a:t>
            </a:r>
          </a:p>
          <a:p>
            <a:pPr>
              <a:lnSpc>
                <a:spcPct val="100000"/>
              </a:lnSpc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(Spans 1/3 of full width)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Grids</a:t>
            </a:r>
          </a:p>
        </p:txBody>
      </p:sp>
      <p:sp>
        <p:nvSpPr>
          <p:cNvPr id="508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Every Bootstrap Grids is made up of… 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>
                <a:solidFill>
                  <a:srgbClr val="000000"/>
                </a:solidFill>
                <a:latin typeface="Arial" panose="02080604020202020204" charset="0"/>
              </a:rPr>
              <a:t>containers</a:t>
            </a:r>
            <a:r>
              <a:rPr lang="en-US" sz="1900" strike="noStrike">
                <a:solidFill>
                  <a:srgbClr val="000000"/>
                </a:solidFill>
                <a:latin typeface="Arial" panose="02080604020202020204" charset="0"/>
              </a:rPr>
              <a:t> - which wrap around the entire grid) </a:t>
            </a:r>
          </a:p>
          <a:p>
            <a:pPr>
              <a:lnSpc>
                <a:spcPct val="100000"/>
              </a:lnSpc>
            </a:pPr>
            <a:endParaRPr lang="en-US" sz="19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>
                <a:solidFill>
                  <a:srgbClr val="000000"/>
                </a:solidFill>
                <a:latin typeface="Arial" panose="02080604020202020204" charset="0"/>
              </a:rPr>
              <a:t>rows</a:t>
            </a:r>
            <a:r>
              <a:rPr lang="en-US" sz="1900" strike="noStrike">
                <a:solidFill>
                  <a:srgbClr val="000000"/>
                </a:solidFill>
                <a:latin typeface="Arial" panose="02080604020202020204" charset="0"/>
              </a:rPr>
              <a:t> - which are defined first and are just rows)</a:t>
            </a:r>
          </a:p>
          <a:p>
            <a:pPr>
              <a:lnSpc>
                <a:spcPct val="100000"/>
              </a:lnSpc>
            </a:pPr>
            <a:endParaRPr lang="en-US" sz="19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lvl="1">
              <a:lnSpc>
                <a:spcPct val="100000"/>
              </a:lnSpc>
              <a:buFont typeface="Arial" panose="02080604020202020204" charset="0"/>
              <a:buChar char="–"/>
            </a:pPr>
            <a:r>
              <a:rPr lang="en-US" sz="1900" b="1" strike="noStrike">
                <a:solidFill>
                  <a:srgbClr val="000000"/>
                </a:solidFill>
                <a:latin typeface="Arial" panose="02080604020202020204" charset="0"/>
              </a:rPr>
              <a:t>columns </a:t>
            </a:r>
            <a:r>
              <a:rPr lang="en-US" sz="1900" strike="noStrike">
                <a:solidFill>
                  <a:srgbClr val="000000"/>
                </a:solidFill>
                <a:latin typeface="Arial" panose="02080604020202020204" charset="0"/>
              </a:rPr>
              <a:t>- which are defined within rows and specify the columns. The sum total of all columns within a row </a:t>
            </a:r>
            <a:r>
              <a:rPr lang="en-US" sz="1900" b="1" u="sng" strike="noStrike">
                <a:solidFill>
                  <a:srgbClr val="000000"/>
                </a:solidFill>
                <a:latin typeface="Arial" panose="02080604020202020204" charset="0"/>
              </a:rPr>
              <a:t>must </a:t>
            </a:r>
            <a:r>
              <a:rPr lang="en-US" sz="1900" strike="noStrike">
                <a:solidFill>
                  <a:srgbClr val="000000"/>
                </a:solidFill>
                <a:latin typeface="Arial" panose="02080604020202020204" charset="0"/>
              </a:rPr>
              <a:t>add up to 12. </a:t>
            </a:r>
          </a:p>
          <a:p>
            <a:pPr>
              <a:lnSpc>
                <a:spcPct val="100000"/>
              </a:lnSpc>
            </a:pPr>
            <a:endParaRPr lang="en-US" sz="19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Each of these elements is implemented by creating a </a:t>
            </a: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div</a:t>
            </a: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 with a specific class name. 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Columns</a:t>
            </a:r>
          </a:p>
        </p:txBody>
      </p:sp>
      <p:sp>
        <p:nvSpPr>
          <p:cNvPr id="510" name="CustomShape 2"/>
          <p:cNvSpPr/>
          <p:nvPr/>
        </p:nvSpPr>
        <p:spPr>
          <a:xfrm>
            <a:off x="457200" y="1066680"/>
            <a:ext cx="8152920" cy="4952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3"/>
          <p:cNvSpPr/>
          <p:nvPr/>
        </p:nvSpPr>
        <p:spPr>
          <a:xfrm>
            <a:off x="914400" y="1676520"/>
            <a:ext cx="723852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4"/>
          <p:cNvSpPr/>
          <p:nvPr/>
        </p:nvSpPr>
        <p:spPr>
          <a:xfrm>
            <a:off x="312408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5"/>
          <p:cNvSpPr/>
          <p:nvPr/>
        </p:nvSpPr>
        <p:spPr>
          <a:xfrm>
            <a:off x="164988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6"/>
          <p:cNvSpPr/>
          <p:nvPr/>
        </p:nvSpPr>
        <p:spPr>
          <a:xfrm>
            <a:off x="606960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7"/>
          <p:cNvSpPr/>
          <p:nvPr/>
        </p:nvSpPr>
        <p:spPr>
          <a:xfrm>
            <a:off x="4595400" y="1935000"/>
            <a:ext cx="1371240" cy="36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8"/>
          <p:cNvSpPr/>
          <p:nvPr/>
        </p:nvSpPr>
        <p:spPr>
          <a:xfrm>
            <a:off x="335880" y="74376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Container</a:t>
            </a:r>
          </a:p>
        </p:txBody>
      </p:sp>
      <p:sp>
        <p:nvSpPr>
          <p:cNvPr id="517" name="CustomShape 9"/>
          <p:cNvSpPr/>
          <p:nvPr/>
        </p:nvSpPr>
        <p:spPr>
          <a:xfrm>
            <a:off x="793440" y="1378080"/>
            <a:ext cx="510516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Row #1</a:t>
            </a:r>
          </a:p>
        </p:txBody>
      </p:sp>
      <p:sp>
        <p:nvSpPr>
          <p:cNvPr id="518" name="CustomShape 10"/>
          <p:cNvSpPr/>
          <p:nvPr/>
        </p:nvSpPr>
        <p:spPr>
          <a:xfrm>
            <a:off x="1801440" y="2024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Column#1</a:t>
            </a:r>
          </a:p>
        </p:txBody>
      </p:sp>
      <p:sp>
        <p:nvSpPr>
          <p:cNvPr id="519" name="CustomShape 11"/>
          <p:cNvSpPr/>
          <p:nvPr/>
        </p:nvSpPr>
        <p:spPr>
          <a:xfrm>
            <a:off x="3189240" y="203328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Column#2</a:t>
            </a:r>
          </a:p>
        </p:txBody>
      </p:sp>
      <p:sp>
        <p:nvSpPr>
          <p:cNvPr id="520" name="CustomShape 12"/>
          <p:cNvSpPr/>
          <p:nvPr/>
        </p:nvSpPr>
        <p:spPr>
          <a:xfrm>
            <a:off x="470520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Column#3</a:t>
            </a:r>
          </a:p>
        </p:txBody>
      </p:sp>
      <p:sp>
        <p:nvSpPr>
          <p:cNvPr id="521" name="CustomShape 13"/>
          <p:cNvSpPr/>
          <p:nvPr/>
        </p:nvSpPr>
        <p:spPr>
          <a:xfrm>
            <a:off x="6118560" y="2057400"/>
            <a:ext cx="1135440" cy="3186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500" b="1" strike="noStrike">
                <a:solidFill>
                  <a:srgbClr val="000000"/>
                </a:solidFill>
                <a:latin typeface="Arial" panose="02080604020202020204" charset="0"/>
              </a:rPr>
              <a:t>Column#4</a:t>
            </a:r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23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24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27" name="CustomShape 3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Quick Activity:</a:t>
            </a:r>
          </a:p>
          <a:p>
            <a:pPr>
              <a:lnSpc>
                <a:spcPct val="100000"/>
              </a:lnSpc>
            </a:pPr>
            <a:endParaRPr lang="en-US" sz="2400" b="1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Turn to your neighbors and explain to one another: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StarSymbol"/>
              <a:buAutoNum type="arabicPeriod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 relationship between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containers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rows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, and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columns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. (Draw it on a piece of paper for them)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2. The syntax for each.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/>
              </a:rPr>
              <a:t>3. The specific syntax details for columns.</a:t>
            </a:r>
          </a:p>
          <a:p>
            <a:pPr>
              <a:lnSpc>
                <a:spcPct val="100000"/>
              </a:lnSpc>
            </a:pP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Coding Grids</a:t>
            </a: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30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(quickgrid.html | 2-InstructorGrids) </a:t>
            </a: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32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3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Today’s Class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Bootstrap Grid</a:t>
            </a:r>
          </a:p>
        </p:txBody>
      </p:sp>
      <p:pic>
        <p:nvPicPr>
          <p:cNvPr id="535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763200"/>
            <a:ext cx="8564400" cy="5027760"/>
          </a:xfrm>
          <a:prstGeom prst="rect">
            <a:avLst/>
          </a:prstGeom>
          <a:ln>
            <a:noFill/>
          </a:ln>
        </p:spPr>
      </p:pic>
      <p:sp>
        <p:nvSpPr>
          <p:cNvPr id="536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Note the rows, columns (col-lg-6), and containers</a:t>
            </a:r>
          </a:p>
        </p:txBody>
      </p:sp>
      <p:pic>
        <p:nvPicPr>
          <p:cNvPr id="537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26600" y="2133720"/>
            <a:ext cx="8381520" cy="191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Containers</a:t>
            </a:r>
          </a:p>
        </p:txBody>
      </p:sp>
      <p:pic>
        <p:nvPicPr>
          <p:cNvPr id="539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1960" y="2438280"/>
            <a:ext cx="8955720" cy="1605600"/>
          </a:xfrm>
          <a:prstGeom prst="rect">
            <a:avLst/>
          </a:prstGeom>
          <a:ln>
            <a:noFill/>
          </a:ln>
        </p:spPr>
      </p:pic>
      <p:sp>
        <p:nvSpPr>
          <p:cNvPr id="540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“Containers” are like the box that the entire grid sits inside.</a:t>
            </a: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Rows</a:t>
            </a:r>
          </a:p>
        </p:txBody>
      </p:sp>
      <p:sp>
        <p:nvSpPr>
          <p:cNvPr id="542" name="CustomShape 2"/>
          <p:cNvSpPr/>
          <p:nvPr/>
        </p:nvSpPr>
        <p:spPr>
          <a:xfrm>
            <a:off x="443520" y="5864400"/>
            <a:ext cx="8229240" cy="535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“Rows” are like the rows we talked about earlier.</a:t>
            </a:r>
          </a:p>
        </p:txBody>
      </p:sp>
      <p:pic>
        <p:nvPicPr>
          <p:cNvPr id="54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09480" y="762120"/>
            <a:ext cx="7900560" cy="382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Defining Columns</a:t>
            </a:r>
          </a:p>
        </p:txBody>
      </p:sp>
      <p:sp>
        <p:nvSpPr>
          <p:cNvPr id="545" name="CustomShape 2"/>
          <p:cNvSpPr/>
          <p:nvPr/>
        </p:nvSpPr>
        <p:spPr>
          <a:xfrm>
            <a:off x="433080" y="4805640"/>
            <a:ext cx="8229240" cy="10659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“Columns” fit inside of rows. Note the syntax: col-sz-#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Col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column</a:t>
            </a:r>
          </a:p>
          <a:p>
            <a:pPr algn="ctr">
              <a:lnSpc>
                <a:spcPct val="100000"/>
              </a:lnSpc>
            </a:pP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sz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viewing size (in this case: medium)</a:t>
            </a:r>
          </a:p>
          <a:p>
            <a:pPr algn="ct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#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</a:rPr>
              <a:t> = number of “columns taken” out of 12. (in this case 4 of 12)</a:t>
            </a:r>
          </a:p>
        </p:txBody>
      </p:sp>
      <p:pic>
        <p:nvPicPr>
          <p:cNvPr id="546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806400"/>
            <a:ext cx="5638320" cy="3868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48" name="Line 2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549" name="CustomShape 3"/>
          <p:cNvSpPr/>
          <p:nvPr/>
        </p:nvSpPr>
        <p:spPr>
          <a:xfrm>
            <a:off x="304920" y="914400"/>
            <a:ext cx="8686440" cy="52110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Using Twitter bootstrap, create a layout that looks like the one shown on the next screen.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Spend some time prior to coding to draw out the grid layout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Count the number of rows and columns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Then use the bootstrap grid syntax to code it out.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Slack a screenshot of your page when you are done.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Ipsum Generator: </a:t>
            </a:r>
            <a:r>
              <a:rPr lang="en-US" sz="2400" u="sng" strike="noStrike">
                <a:solidFill>
                  <a:srgbClr val="0563C1"/>
                </a:solidFill>
                <a:latin typeface="Arial" panose="02080604020202020204" charset="0"/>
                <a:ea typeface="Arial" panose="02080604020202020204" charset="0"/>
              </a:rPr>
              <a:t>http://www.lipsum.com/</a:t>
            </a: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Arial" panose="02080604020202020204" charset="0"/>
              </a:rPr>
              <a:t>  </a:t>
            </a:r>
          </a:p>
        </p:txBody>
      </p:sp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pic>
        <p:nvPicPr>
          <p:cNvPr id="55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1960" y="1213560"/>
            <a:ext cx="8832960" cy="391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Building Bootstrap Layouts</a:t>
            </a:r>
          </a:p>
        </p:txBody>
      </p:sp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54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(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n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-c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lass-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d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emo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-l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ayout.html | </a:t>
            </a:r>
            <a:r>
              <a:rPr lang="x-none" alt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15</a:t>
            </a:r>
            <a:r>
              <a:rPr lang="en-US" sz="28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-InstructorLayout) </a:t>
            </a:r>
          </a:p>
        </p:txBody>
      </p: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56" name="CustomShape 2"/>
          <p:cNvSpPr/>
          <p:nvPr/>
        </p:nvSpPr>
        <p:spPr>
          <a:xfrm>
            <a:off x="304920" y="914400"/>
            <a:ext cx="8686440" cy="49690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0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Working in pairs and using Twitter Bootstrap make the following design.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Be sure to note the: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Grid Layout </a:t>
            </a:r>
          </a:p>
          <a:p>
            <a:pPr>
              <a:lnSpc>
                <a:spcPct val="100000"/>
              </a:lnSpc>
            </a:pPr>
            <a:endParaRPr lang="en-US" sz="20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Navbar</a:t>
            </a:r>
          </a:p>
          <a:p>
            <a:pPr>
              <a:lnSpc>
                <a:spcPct val="100000"/>
              </a:lnSpc>
            </a:pPr>
            <a:endParaRPr lang="en-US" sz="20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Sidebar </a:t>
            </a: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panel</a:t>
            </a:r>
          </a:p>
          <a:p>
            <a:pPr>
              <a:lnSpc>
                <a:spcPct val="100000"/>
              </a:lnSpc>
            </a:pPr>
            <a:endParaRPr lang="en-US" sz="20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Thumbnail</a:t>
            </a:r>
          </a:p>
          <a:p>
            <a:pPr>
              <a:lnSpc>
                <a:spcPct val="100000"/>
              </a:lnSpc>
            </a:pPr>
            <a:endParaRPr lang="en-US" sz="20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0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Additional details will be sent to you via slack.  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9120" y="914400"/>
            <a:ext cx="8825040" cy="3536640"/>
          </a:xfrm>
          <a:prstGeom prst="rect">
            <a:avLst/>
          </a:prstGeom>
          <a:ln>
            <a:noFill/>
          </a:ln>
        </p:spPr>
      </p:pic>
      <p:sp>
        <p:nvSpPr>
          <p:cNvPr id="558" name="TextShape 1"/>
          <p:cNvSpPr txBox="1"/>
          <p:nvPr/>
        </p:nvSpPr>
        <p:spPr>
          <a:xfrm>
            <a:off x="304920" y="-291600"/>
            <a:ext cx="5470200" cy="12366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Objectives</a:t>
            </a:r>
          </a:p>
        </p:txBody>
      </p:sp>
      <p:sp>
        <p:nvSpPr>
          <p:cNvPr id="216" name="CustomShape 2"/>
          <p:cNvSpPr/>
          <p:nvPr/>
        </p:nvSpPr>
        <p:spPr>
          <a:xfrm>
            <a:off x="457200" y="1143000"/>
            <a:ext cx="8381520" cy="4659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Students will use </a:t>
            </a: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Twitter Bootstrap </a:t>
            </a: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to create layouts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Students will learn to use </a:t>
            </a: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media queries </a:t>
            </a: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for mobile responsive websites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Students will learn to use the </a:t>
            </a: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</a:t>
            </a: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 tag to make sure all devices are displaying web pages optimally</a:t>
            </a:r>
          </a:p>
        </p:txBody>
      </p:sp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Common Questions</a:t>
            </a:r>
          </a:p>
        </p:txBody>
      </p:sp>
      <p:sp>
        <p:nvSpPr>
          <p:cNvPr id="560" name="CustomShape 2"/>
          <p:cNvSpPr/>
          <p:nvPr/>
        </p:nvSpPr>
        <p:spPr>
          <a:xfrm>
            <a:off x="304920" y="798840"/>
            <a:ext cx="8686440" cy="55252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Can I reverse the order (i.e. rows inside columns)? 
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No. Columns always go inside of rows. Though, you can create sub-rows inside of columns. But those columns would still need to be inside of a row of their own.</a:t>
            </a:r>
          </a:p>
          <a:p>
            <a:pPr>
              <a:lnSpc>
                <a:spcPct val="100000"/>
              </a:lnSpc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Can I just avoid having a container?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
You could… But it will mess things up. Just throw in a container.</a:t>
            </a:r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1. What if I have columns that go past 12?
2.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Then your bootstrap grid will behave wildly. Don’t go past 12.</a:t>
            </a:r>
          </a:p>
          <a:p>
            <a:pPr>
              <a:lnSpc>
                <a:spcPct val="100000"/>
              </a:lnSpc>
            </a:pPr>
            <a:endParaRPr lang="en-US" sz="2200" strike="noStrike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Calibri Light"/>
              <a:buAutoNum type="arabicPeriod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What if I don’t add up to 12?
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Nothing. You will have empty space at the end. </a:t>
            </a:r>
          </a:p>
        </p:txBody>
      </p:sp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-262800" y="0"/>
            <a:ext cx="9668880" cy="689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Mobile Responsive (HW)</a:t>
            </a:r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CustomShape 1"/>
          <p:cNvSpPr/>
          <p:nvPr/>
        </p:nvSpPr>
        <p:spPr>
          <a:xfrm>
            <a:off x="-5760" y="783720"/>
            <a:ext cx="9149400" cy="56433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800" b="1" u="sng" strike="noStrike">
                <a:solidFill>
                  <a:srgbClr val="000000"/>
                </a:solidFill>
                <a:latin typeface="Arial" panose="02080604020202020204" charset="0"/>
              </a:rPr>
              <a:t>Warning!</a:t>
            </a:r>
          </a:p>
          <a:p>
            <a:pPr algn="ctr">
              <a:lnSpc>
                <a:spcPct val="100000"/>
              </a:lnSpc>
            </a:pPr>
            <a:r>
              <a:rPr lang="en-US" sz="2800" strike="noStrike">
                <a:solidFill>
                  <a:srgbClr val="000000"/>
                </a:solidFill>
                <a:latin typeface="Arial" panose="02080604020202020204" charset="0"/>
              </a:rPr>
              <a:t>This next section matters a lot for your </a:t>
            </a:r>
            <a:r>
              <a:rPr lang="en-US" sz="2800" u="sng" strike="noStrike">
                <a:solidFill>
                  <a:srgbClr val="000000"/>
                </a:solidFill>
                <a:latin typeface="Arial" panose="02080604020202020204" charset="0"/>
              </a:rPr>
              <a:t>homework</a:t>
            </a: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 algn="ctr">
              <a:lnSpc>
                <a:spcPct val="100000"/>
              </a:lnSpc>
            </a:pPr>
            <a:endParaRPr lang="en-US" sz="2800" u="sng" strike="noStrike">
              <a:solidFill>
                <a:srgbClr val="000000"/>
              </a:solidFill>
              <a:latin typeface="Arial" panose="02080604020202020204" charset="0"/>
            </a:endParaRPr>
          </a:p>
        </p:txBody>
      </p:sp>
      <p:pic>
        <p:nvPicPr>
          <p:cNvPr id="564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863080" y="2133720"/>
            <a:ext cx="3411720" cy="3416760"/>
          </a:xfrm>
          <a:prstGeom prst="rect">
            <a:avLst/>
          </a:prstGeom>
          <a:ln>
            <a:noFill/>
          </a:ln>
        </p:spPr>
      </p:pic>
      <p:sp>
        <p:nvSpPr>
          <p:cNvPr id="565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Still No Facebook Time</a:t>
            </a:r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Media Queries</a:t>
            </a:r>
          </a:p>
        </p:txBody>
      </p:sp>
      <p:sp>
        <p:nvSpPr>
          <p:cNvPr id="567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Media Queries</a:t>
            </a: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 define how CSS styles are applied in relation to the characteristics of the viewing device.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Through media queries we can change the way a webpage is displayed based on width, height, orientation, and even resolution. 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Bootstrap extensively uses media queries to help you create mobile responsive websites. 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But remember! Media queries must be declared last.</a:t>
            </a: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56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Instructor: Demo </a:t>
            </a:r>
          </a:p>
          <a:p>
            <a:pPr algn="ctr">
              <a:lnSpc>
                <a:spcPct val="100000"/>
              </a:lnSpc>
            </a:pPr>
            <a:r>
              <a:rPr 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(</a:t>
            </a:r>
            <a:r>
              <a:rPr lang="x-none" alt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17</a:t>
            </a:r>
            <a:r>
              <a:rPr lang="en-US" sz="36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-InstructorMedia) </a:t>
            </a:r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Quick Demo</a:t>
            </a:r>
          </a:p>
        </p:txBody>
      </p:sp>
      <p:pic>
        <p:nvPicPr>
          <p:cNvPr id="571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80880" y="1447920"/>
            <a:ext cx="8534160" cy="182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73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3"/>
          <p:cNvSpPr/>
          <p:nvPr/>
        </p:nvSpPr>
        <p:spPr>
          <a:xfrm>
            <a:off x="304920" y="914400"/>
            <a:ext cx="8686440" cy="1919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Explain to your partner what the following CSS code does: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  <p:pic>
        <p:nvPicPr>
          <p:cNvPr id="57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33520" y="2438280"/>
            <a:ext cx="5552640" cy="3190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577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CustomShape 3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Activity:</a:t>
            </a:r>
          </a:p>
          <a:p>
            <a:pPr>
              <a:lnSpc>
                <a:spcPct val="100000"/>
              </a:lnSpc>
            </a:pPr>
            <a:endParaRPr lang="en-US" sz="2400" b="1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Build your own mobile responsive HTML /CSS page using media queries.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Just follow the steps sent to you via Slack. </a:t>
            </a: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</a:pPr>
            <a:endParaRPr lang="en-US" sz="2400" strike="noStrike">
              <a:solidFill>
                <a:srgbClr val="000000"/>
              </a:solidFill>
              <a:latin typeface="Arial" panose="02080604020202020204" charset="0"/>
              <a:ea typeface="Roboto"/>
            </a:endParaRP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sp>
        <p:nvSpPr>
          <p:cNvPr id="580" name="CustomShape 2"/>
          <p:cNvSpPr/>
          <p:nvPr/>
        </p:nvSpPr>
        <p:spPr>
          <a:xfrm>
            <a:off x="304920" y="798840"/>
            <a:ext cx="8686440" cy="43430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is the user’s visible area of a web page.</a:t>
            </a:r>
          </a:p>
          <a:p>
            <a:pPr>
              <a:lnSpc>
                <a:spcPct val="100000"/>
              </a:lnSpc>
            </a:pPr>
            <a:endParaRPr lang="en-US" sz="2200" strike="noStrike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>
                <a:solidFill>
                  <a:srgbClr val="000000"/>
                </a:solidFill>
                <a:latin typeface="Arial" panose="02080604020202020204" charset="0"/>
              </a:rPr>
              <a:t>Viewport controls how a web page is displayed on a mobile device. Without this, mobile devices would render the page at a typical desktop screen (scaled down). 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Recap Bootstrap </a:t>
            </a:r>
          </a:p>
        </p:txBody>
      </p:sp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</a:t>
            </a:r>
          </a:p>
        </p:txBody>
      </p:sp>
      <p:pic>
        <p:nvPicPr>
          <p:cNvPr id="58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5791320" y="842400"/>
            <a:ext cx="3047760" cy="5409720"/>
          </a:xfrm>
          <a:prstGeom prst="rect">
            <a:avLst/>
          </a:prstGeom>
          <a:ln>
            <a:noFill/>
          </a:ln>
        </p:spPr>
      </p:pic>
      <p:pic>
        <p:nvPicPr>
          <p:cNvPr id="58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066680" y="842400"/>
            <a:ext cx="3047760" cy="5409720"/>
          </a:xfrm>
          <a:prstGeom prst="rect">
            <a:avLst/>
          </a:prstGeom>
          <a:ln>
            <a:noFill/>
          </a:ln>
        </p:spPr>
      </p:pic>
      <p:sp>
        <p:nvSpPr>
          <p:cNvPr id="584" name="CustomShape 2"/>
          <p:cNvSpPr/>
          <p:nvPr/>
        </p:nvSpPr>
        <p:spPr>
          <a:xfrm rot="16200000">
            <a:off x="-1763640" y="179136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No Viewport</a:t>
            </a:r>
          </a:p>
        </p:txBody>
      </p:sp>
      <p:sp>
        <p:nvSpPr>
          <p:cNvPr id="585" name="CustomShape 3"/>
          <p:cNvSpPr/>
          <p:nvPr/>
        </p:nvSpPr>
        <p:spPr>
          <a:xfrm rot="16200000">
            <a:off x="3002040" y="181224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000000"/>
                </a:solidFill>
                <a:latin typeface="Arial" panose="02080604020202020204" charset="0"/>
              </a:rPr>
              <a:t>Yes Viewport</a:t>
            </a:r>
          </a:p>
        </p:txBody>
      </p:sp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Viewport Inclusion</a:t>
            </a:r>
          </a:p>
        </p:txBody>
      </p:sp>
      <p:pic>
        <p:nvPicPr>
          <p:cNvPr id="587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5160" y="1828800"/>
            <a:ext cx="8122680" cy="296640"/>
          </a:xfrm>
          <a:prstGeom prst="rect">
            <a:avLst/>
          </a:prstGeom>
          <a:ln>
            <a:noFill/>
          </a:ln>
        </p:spPr>
      </p:pic>
      <p:sp>
        <p:nvSpPr>
          <p:cNvPr id="588" name="CustomShape 2"/>
          <p:cNvSpPr/>
          <p:nvPr/>
        </p:nvSpPr>
        <p:spPr>
          <a:xfrm>
            <a:off x="304920" y="1219320"/>
            <a:ext cx="5245200" cy="6073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Just include this line in the head </a:t>
            </a:r>
          </a:p>
        </p:txBody>
      </p:sp>
      <p:sp>
        <p:nvSpPr>
          <p:cNvPr id="589" name="CustomShape 3"/>
          <p:cNvSpPr/>
          <p:nvPr/>
        </p:nvSpPr>
        <p:spPr>
          <a:xfrm>
            <a:off x="234720" y="2693160"/>
            <a:ext cx="8528040" cy="10947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And then include a variety of @media queries for various sized screens.</a:t>
            </a:r>
          </a:p>
        </p:txBody>
      </p:sp>
      <p:pic>
        <p:nvPicPr>
          <p:cNvPr id="590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35160" y="4122000"/>
            <a:ext cx="6391080" cy="694800"/>
          </a:xfrm>
          <a:prstGeom prst="rect">
            <a:avLst/>
          </a:prstGeom>
          <a:ln>
            <a:noFill/>
          </a:ln>
        </p:spPr>
      </p:pic>
      <p:pic>
        <p:nvPicPr>
          <p:cNvPr id="591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335160" y="5150880"/>
            <a:ext cx="6638400" cy="43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Questions?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Pains of HW 1</a:t>
            </a:r>
          </a:p>
        </p:txBody>
      </p:sp>
      <p:pic>
        <p:nvPicPr>
          <p:cNvPr id="22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28600" y="914400"/>
            <a:ext cx="8686440" cy="47264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3" name="CustomShape 2"/>
          <p:cNvSpPr/>
          <p:nvPr/>
        </p:nvSpPr>
        <p:spPr>
          <a:xfrm>
            <a:off x="713160" y="5652720"/>
            <a:ext cx="786960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400" b="1" i="1" strike="noStrike">
                <a:solidFill>
                  <a:srgbClr val="000000"/>
                </a:solidFill>
                <a:latin typeface="Arial" panose="02080604020202020204" charset="0"/>
              </a:rPr>
              <a:t>Plain HTML + CSS makes layout building challenging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1434</Words>
  <Application>Microsoft Office PowerPoint</Application>
  <PresentationFormat>On-screen Show (4:3)</PresentationFormat>
  <Paragraphs>358</Paragraphs>
  <Slides>82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82</vt:i4>
      </vt:variant>
    </vt:vector>
  </HeadingPairs>
  <TitlesOfParts>
    <vt:vector size="94" baseType="lpstr">
      <vt:lpstr>Arial</vt:lpstr>
      <vt:lpstr>Calibri</vt:lpstr>
      <vt:lpstr>Calibri Light</vt:lpstr>
      <vt:lpstr>DejaVu Sans</vt:lpstr>
      <vt:lpstr>Roboto</vt:lpstr>
      <vt:lpstr>StarSymbol</vt:lpstr>
      <vt:lpstr>Times New Roman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CLARK</cp:lastModifiedBy>
  <cp:revision>1487</cp:revision>
  <cp:lastPrinted>2017-05-13T16:02:49Z</cp:lastPrinted>
  <dcterms:created xsi:type="dcterms:W3CDTF">2017-05-13T16:02:49Z</dcterms:created>
  <dcterms:modified xsi:type="dcterms:W3CDTF">2017-07-14T04:18:03Z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3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96</vt:i4>
  </property>
  <property fmtid="{D5CDD505-2E9C-101B-9397-08002B2CF9AE}" pid="12" name="KSOProductBuildVer">
    <vt:lpwstr>1033-10.1.0.5672</vt:lpwstr>
  </property>
</Properties>
</file>